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6" r:id="rId3"/>
    <p:sldId id="267" r:id="rId4"/>
    <p:sldId id="281" r:id="rId5"/>
    <p:sldId id="274" r:id="rId6"/>
    <p:sldId id="276" r:id="rId7"/>
    <p:sldId id="279" r:id="rId8"/>
    <p:sldId id="282" r:id="rId9"/>
    <p:sldId id="283" r:id="rId10"/>
    <p:sldId id="284" r:id="rId11"/>
    <p:sldId id="285" r:id="rId12"/>
    <p:sldId id="286" r:id="rId13"/>
    <p:sldId id="287" r:id="rId14"/>
    <p:sldId id="295" r:id="rId15"/>
    <p:sldId id="289" r:id="rId16"/>
    <p:sldId id="290" r:id="rId17"/>
    <p:sldId id="291" r:id="rId18"/>
    <p:sldId id="293" r:id="rId19"/>
    <p:sldId id="294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8B2C2E-5F86-43A4-923C-673DAF66D8C8}">
          <p14:sldIdLst>
            <p14:sldId id="259"/>
            <p14:sldId id="266"/>
            <p14:sldId id="267"/>
            <p14:sldId id="281"/>
            <p14:sldId id="274"/>
            <p14:sldId id="276"/>
            <p14:sldId id="279"/>
            <p14:sldId id="282"/>
            <p14:sldId id="283"/>
            <p14:sldId id="284"/>
            <p14:sldId id="285"/>
            <p14:sldId id="286"/>
            <p14:sldId id="287"/>
            <p14:sldId id="295"/>
            <p14:sldId id="289"/>
            <p14:sldId id="290"/>
            <p14:sldId id="291"/>
            <p14:sldId id="293"/>
            <p14:sldId id="294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Untitled Section" id="{CEF4DB7C-1240-45AA-9D3E-9F37A37D3DC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752"/>
    <a:srgbClr val="ADBCC3"/>
    <a:srgbClr val="50656E"/>
    <a:srgbClr val="50646E"/>
    <a:srgbClr val="496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873C3-4B50-4A95-A97F-3BCAF1E228BD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535B-7985-4D1B-A8BC-9C9F43D3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3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9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8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3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5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0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2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1050-C32F-3C13-5409-DD319B03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BA0B4-AF92-1B95-B6CF-74A86C614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13AD-70EA-D24B-6615-11CDC00D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B591-6BB2-7C4F-F01A-BE9BE79A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024E-48C6-5EBB-BB6E-0499DE2D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70F5-1695-99C5-DEBF-197CFD0E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7D100-3AAF-D2C9-5D48-B2B74680A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484A-F00E-6DF7-6979-A9D0A17C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9871-4FBD-0959-23D4-10968938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E052A-2E02-81C3-D91B-D20B5D49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7137B-D64C-3606-40A7-082A05382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6B916-10DE-401C-90FF-6277B1022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5EFA-77EB-43C5-51BF-37E0334D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2BD8-11CF-860F-6545-7EA94B9B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68028-F771-3F99-0C89-6D097804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46A8-5A9E-4D23-E131-98AD3E4A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01E1-D046-21B0-C6FB-38B196B7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81256-FFFF-751D-2BA5-07931197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D0C4-B3A2-CE9C-A51B-44D02A71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403A-DB79-0CFF-033B-42958C1A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B46A-85F0-C9FD-17CA-F00C4F4D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AE09E-7EEC-B809-9B62-42D76D54D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361B-EB30-4EEC-C1E7-72B7577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79A69-5E42-6FD1-1F69-65DF84E7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D7C8-B459-1F40-46C6-A4CF03B7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EE19-F4A9-9118-47F5-3C5ED5A8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9E3-7E51-C73D-D183-BBBFD2F95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30CD9-5145-3A0B-3B6A-42C126863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FA36F-6DEE-8CA8-E20C-0CA51F62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0E9A8-8E94-AFD4-7D73-FCF72203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7224B-8E55-CCBA-EAC6-FC813C2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1B08-2116-A718-89E9-ACC19120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63F82-3160-F43A-5899-982C2810C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75AE1-DF70-5216-3349-CCE4764D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BA0A9-21E2-16EB-4A87-AE9271615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354F-8251-1A39-527A-563160367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6C555-9C16-0292-991C-974FA297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6611A-0039-8AF1-A2CD-9E8B540F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62173-49A5-555F-2E1A-C20D7BD2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9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2D04-96FA-9357-91C7-969B54C4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B4A06-077F-6B5E-73EF-6106DEE6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658D-95B4-0450-C2FD-8DBE554A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81904-5AC3-99CD-02D6-8217EF11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8E349-EC34-B3B9-21FE-6E9D6482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6B48E-5A42-20F7-912F-82643F73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D71DC-AED3-DED5-0D59-9A29608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D9FD-D9B3-E814-2CF9-D471732F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35111-72F2-4B29-3556-0BB39B56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4310-F3DD-58C3-35B3-FF6CABB4B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27B3A-C4AD-62A7-BCA1-C8409BBCD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A0A06-6D5A-065D-3D67-DC1E484C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32A5B-7EEB-22D8-C090-607C615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60E6-A403-7A68-531B-1D8A2038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C843F-B630-098B-2DCB-448CFEECD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1544C-701A-2579-43BC-D797F147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5E95B-CF89-E63E-007A-E10A4A0F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F2615-44F1-6B39-9A1A-BEBA8CC5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775C0-4C6C-C255-8CE2-4D3A9ACB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5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86B5B-B347-D80E-E37D-072CB533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C89B0-9FE8-F9A7-58E6-A97D876F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3287-D3DF-B023-3361-C72DD3CD2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084DB-88FE-4EC9-9421-AD4910C148B4}" type="datetimeFigureOut">
              <a:rPr lang="en-US" smtClean="0"/>
              <a:t>23-Jan-24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482C-4D6C-E6EA-2D8F-A7B15E414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A569-DD8D-F885-7C8C-CCCD1955D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FCEA2-A10F-6861-BDFE-5333BE33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UniMi Università degli studi di Milano Statale - UnidTest">
            <a:extLst>
              <a:ext uri="{FF2B5EF4-FFF2-40B4-BE49-F238E27FC236}">
                <a16:creationId xmlns:a16="http://schemas.microsoft.com/office/drawing/2014/main" id="{A126396A-9BC0-265A-B408-B268A246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3498687"/>
            <a:ext cx="2997200" cy="100687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2FD6A-5184-D558-29DD-099FF4B683C2}"/>
              </a:ext>
            </a:extLst>
          </p:cNvPr>
          <p:cNvSpPr txBox="1"/>
          <p:nvPr/>
        </p:nvSpPr>
        <p:spPr>
          <a:xfrm>
            <a:off x="-6031017" y="3429000"/>
            <a:ext cx="485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Ali </a:t>
            </a:r>
            <a:r>
              <a:rPr lang="en-US" sz="2400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Tabaraei</a:t>
            </a:r>
            <a:endParaRPr lang="en-US" sz="24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FDB26-3BB2-F72B-CE5F-BFDF1CF80228}"/>
              </a:ext>
            </a:extLst>
          </p:cNvPr>
          <p:cNvSpPr txBox="1"/>
          <p:nvPr/>
        </p:nvSpPr>
        <p:spPr>
          <a:xfrm>
            <a:off x="-7015764" y="5058104"/>
            <a:ext cx="485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Under the supervision of</a:t>
            </a:r>
          </a:p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Prof. Roberto Sassi and Massimo Walter </a:t>
            </a:r>
            <a:r>
              <a:rPr lang="en-US" sz="1600" i="0" dirty="0" err="1">
                <a:solidFill>
                  <a:schemeClr val="bg1">
                    <a:lumMod val="85000"/>
                  </a:schemeClr>
                </a:solidFill>
              </a:rPr>
              <a:t>Rivolta</a:t>
            </a:r>
            <a:endParaRPr lang="en-US" sz="16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8347-0314-4D90-3720-B17F0226E824}"/>
              </a:ext>
            </a:extLst>
          </p:cNvPr>
          <p:cNvSpPr txBox="1"/>
          <p:nvPr/>
        </p:nvSpPr>
        <p:spPr>
          <a:xfrm>
            <a:off x="-5233835" y="843677"/>
            <a:ext cx="7060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rgbClr val="E6EDF3"/>
                </a:solidFill>
              </a:rPr>
              <a:t>Long-term</a:t>
            </a:r>
          </a:p>
          <a:p>
            <a:r>
              <a:rPr lang="en-US" sz="5400" b="1" i="0" dirty="0">
                <a:solidFill>
                  <a:srgbClr val="E6EDF3"/>
                </a:solidFill>
              </a:rPr>
              <a:t>Atrial Fibrillation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A2253-A8ED-D658-8D8C-A35C642C9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8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3454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06476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Preprocessing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7437-9EDF-E68D-8742-2B986922E539}"/>
              </a:ext>
            </a:extLst>
          </p:cNvPr>
          <p:cNvSpPr txBox="1"/>
          <p:nvPr/>
        </p:nvSpPr>
        <p:spPr>
          <a:xfrm>
            <a:off x="4124961" y="1721848"/>
            <a:ext cx="6555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2">
                    <a:lumMod val="75000"/>
                  </a:schemeClr>
                </a:solidFill>
              </a:rPr>
              <a:t>3-Point Median Filter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and</a:t>
            </a:r>
          </a:p>
          <a:p>
            <a:pPr algn="ctr"/>
            <a:r>
              <a:rPr lang="en-US" sz="2800" b="1" u="sng" dirty="0">
                <a:solidFill>
                  <a:schemeClr val="bg2">
                    <a:lumMod val="75000"/>
                  </a:schemeClr>
                </a:solidFill>
              </a:rPr>
              <a:t>Forward-Backward Exponential </a:t>
            </a:r>
            <a:r>
              <a:rPr lang="en-US" sz="2800" b="1" u="sng" dirty="0" err="1">
                <a:solidFill>
                  <a:schemeClr val="bg2">
                    <a:lumMod val="75000"/>
                  </a:schemeClr>
                </a:solidFill>
              </a:rPr>
              <a:t>Averager</a:t>
            </a:r>
            <a:endParaRPr lang="en-US" sz="2800" b="1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4140B-0DF7-3903-A75E-B2107BE33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3" t="6349" r="59636" b="7114"/>
          <a:stretch/>
        </p:blipFill>
        <p:spPr>
          <a:xfrm>
            <a:off x="6033139" y="2987040"/>
            <a:ext cx="2280599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3-Point Median Filter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6E48E-C344-70A0-F942-938FC6302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3" r="59636" b="47942"/>
          <a:stretch/>
        </p:blipFill>
        <p:spPr>
          <a:xfrm>
            <a:off x="311487" y="1314840"/>
            <a:ext cx="1847815" cy="1767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D6860-C4AE-A40B-3FDE-66F613002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84" y="1717799"/>
            <a:ext cx="4036446" cy="29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2743200" y="422287"/>
            <a:ext cx="901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ADBCC3"/>
                </a:solidFill>
              </a:rPr>
              <a:t>Forward-Backward Exponential </a:t>
            </a:r>
            <a:r>
              <a:rPr lang="en-US" sz="3600" b="1" dirty="0" err="1">
                <a:solidFill>
                  <a:srgbClr val="ADBCC3"/>
                </a:solidFill>
              </a:rPr>
              <a:t>Averager</a:t>
            </a:r>
            <a:endParaRPr lang="en-US" sz="3600" b="1" dirty="0">
              <a:solidFill>
                <a:srgbClr val="ADBCC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6E48E-C344-70A0-F942-938FC6302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3" r="59636" b="47942"/>
          <a:stretch/>
        </p:blipFill>
        <p:spPr>
          <a:xfrm>
            <a:off x="311487" y="1314840"/>
            <a:ext cx="1847815" cy="1767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6283D8-1927-9B16-83C5-412897A44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3" t="59435" r="59636" b="7114"/>
          <a:stretch/>
        </p:blipFill>
        <p:spPr>
          <a:xfrm>
            <a:off x="311487" y="1941722"/>
            <a:ext cx="1847816" cy="113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A2A82-CC6A-028A-821B-7A6D16558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784" y="1717799"/>
            <a:ext cx="3689446" cy="293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F3BCF-6C73-F9F3-2C13-D60AABF7D51A}"/>
                  </a:ext>
                </a:extLst>
              </p:cNvPr>
              <p:cNvSpPr txBox="1"/>
              <p:nvPr/>
            </p:nvSpPr>
            <p:spPr>
              <a:xfrm>
                <a:off x="4954829" y="2044890"/>
                <a:ext cx="45313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/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l-GR" sz="20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600"/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F3BCF-6C73-F9F3-2C13-D60AABF7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29" y="2044890"/>
                <a:ext cx="4531327" cy="307777"/>
              </a:xfrm>
              <a:prstGeom prst="rect">
                <a:avLst/>
              </a:prstGeom>
              <a:blipFill>
                <a:blip r:embed="rId7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463450-919D-77A8-A951-14DE3BE75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49" y="4922513"/>
            <a:ext cx="5567791" cy="1807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0960E1-E27F-4598-7983-28BD204BB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249" y="4100193"/>
                <a:ext cx="2984405" cy="79222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5F5752"/>
                    </a:solidFill>
                  </a:rPr>
                  <a:t>First-order filter with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5F5752"/>
                    </a:solidFill>
                  </a:rPr>
                  <a:t>a = [1, 1-</a:t>
                </a:r>
                <a:r>
                  <a:rPr lang="el-GR" sz="1800" dirty="0">
                    <a:solidFill>
                      <a:srgbClr val="5F57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5F5752"/>
                    </a:solidFill>
                  </a:rPr>
                  <a:t>] and b = [</a:t>
                </a:r>
                <a14:m>
                  <m:oMath xmlns:m="http://schemas.openxmlformats.org/officeDocument/2006/math">
                    <m:r>
                      <a:rPr lang="el-GR" sz="1800" i="1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5F5752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0960E1-E27F-4598-7983-28BD204BB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249" y="4100193"/>
                <a:ext cx="2984405" cy="792225"/>
              </a:xfrm>
              <a:blipFill>
                <a:blip r:embed="rId9"/>
                <a:stretch>
                  <a:fillRect l="-1837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76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2922597" y="145288"/>
            <a:ext cx="857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ADBCC3"/>
                </a:solidFill>
              </a:rPr>
              <a:t>Forward Filtering and</a:t>
            </a:r>
          </a:p>
          <a:p>
            <a:pPr algn="ctr"/>
            <a:r>
              <a:rPr lang="en-US" sz="3600" b="1" dirty="0">
                <a:solidFill>
                  <a:srgbClr val="ADBCC3"/>
                </a:solidFill>
              </a:rPr>
              <a:t>2</a:t>
            </a:r>
            <a:r>
              <a:rPr lang="en-US" sz="3600" b="1" baseline="30000" dirty="0">
                <a:solidFill>
                  <a:srgbClr val="ADBCC3"/>
                </a:solidFill>
              </a:rPr>
              <a:t>nd</a:t>
            </a:r>
            <a:r>
              <a:rPr lang="en-US" sz="3600" b="1" dirty="0">
                <a:solidFill>
                  <a:srgbClr val="ADBCC3"/>
                </a:solidFill>
              </a:rPr>
              <a:t> Order Exponential </a:t>
            </a:r>
            <a:r>
              <a:rPr lang="en-US" sz="3600" b="1" dirty="0" err="1">
                <a:solidFill>
                  <a:srgbClr val="ADBCC3"/>
                </a:solidFill>
              </a:rPr>
              <a:t>Averager</a:t>
            </a:r>
            <a:endParaRPr lang="en-US" sz="3600" b="1" dirty="0">
              <a:solidFill>
                <a:srgbClr val="ADBCC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6E48E-C344-70A0-F942-938FC6302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3" r="59636" b="47942"/>
          <a:stretch/>
        </p:blipFill>
        <p:spPr>
          <a:xfrm>
            <a:off x="311487" y="1314840"/>
            <a:ext cx="1847815" cy="1767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6283D8-1927-9B16-83C5-412897A44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3" t="59435" r="59636" b="7114"/>
          <a:stretch/>
        </p:blipFill>
        <p:spPr>
          <a:xfrm>
            <a:off x="311487" y="1941722"/>
            <a:ext cx="1847816" cy="1136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76DBB5-4E26-B449-DEB5-B33770269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95" y="3434434"/>
            <a:ext cx="8423410" cy="57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C5BE49-02F3-A194-4515-E612C99AAB37}"/>
                  </a:ext>
                </a:extLst>
              </p:cNvPr>
              <p:cNvSpPr txBox="1"/>
              <p:nvPr/>
            </p:nvSpPr>
            <p:spPr>
              <a:xfrm>
                <a:off x="1809612" y="4358220"/>
                <a:ext cx="8572775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Suitable for </a:t>
                </a: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online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AF detection</a:t>
                </a:r>
                <a:endParaRPr lang="en-US" sz="2400" dirty="0">
                  <a:solidFill>
                    <a:srgbClr val="5F5752"/>
                  </a:solidFill>
                  <a:latin typeface="-apple-system"/>
                </a:endParaRPr>
              </a:p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Same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computational complexity</a:t>
                </a:r>
              </a:p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Produces a </a:t>
                </a: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delay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(nonlinear phase) based on the chosen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b="0" i="0" dirty="0">
                  <a:solidFill>
                    <a:srgbClr val="5F5752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C5BE49-02F3-A194-4515-E612C99A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12" y="4358220"/>
                <a:ext cx="8572775" cy="1508105"/>
              </a:xfrm>
              <a:prstGeom prst="rect">
                <a:avLst/>
              </a:prstGeom>
              <a:blipFill>
                <a:blip r:embed="rId6"/>
                <a:stretch>
                  <a:fillRect l="-996" t="-3239" b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60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2100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42036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AF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707437-9EDF-E68D-8742-2B986922E539}"/>
                  </a:ext>
                </a:extLst>
              </p:cNvPr>
              <p:cNvSpPr txBox="1"/>
              <p:nvPr/>
            </p:nvSpPr>
            <p:spPr>
              <a:xfrm>
                <a:off x="5223295" y="1968793"/>
                <a:ext cx="39002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Calculation of I</a:t>
                </a:r>
                <a14:m>
                  <m:oMath xmlns:m="http://schemas.openxmlformats.org/officeDocument/2006/math">
                    <m:r>
                      <a:rPr lang="en-US" sz="2800" b="0" i="1" baseline="-25000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, B</a:t>
                </a:r>
                <a14:m>
                  <m:oMath xmlns:m="http://schemas.openxmlformats.org/officeDocument/2006/math">
                    <m:r>
                      <a:rPr lang="en-US" sz="2800" b="0" i="1" baseline="-2500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, and 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707437-9EDF-E68D-8742-2B986922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95" y="1968793"/>
                <a:ext cx="3900287" cy="523220"/>
              </a:xfrm>
              <a:prstGeom prst="rect">
                <a:avLst/>
              </a:prstGeom>
              <a:blipFill>
                <a:blip r:embed="rId4"/>
                <a:stretch>
                  <a:fillRect l="-3281" t="-11628" r="-265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DFB103-3C86-8AF1-5C48-5795528C0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21" t="6913" r="7671" b="5204"/>
          <a:stretch/>
        </p:blipFill>
        <p:spPr>
          <a:xfrm>
            <a:off x="4354038" y="2887489"/>
            <a:ext cx="5638800" cy="36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64140" y="391510"/>
            <a:ext cx="4770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Irregularity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 b="7811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68" t="18907" r="33926" b="47481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4D8EC-4576-B9F7-B007-9DB969A80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33" b="4325"/>
          <a:stretch/>
        </p:blipFill>
        <p:spPr>
          <a:xfrm>
            <a:off x="373333" y="3506875"/>
            <a:ext cx="5052023" cy="6745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78E8F4-F9E2-CE13-9082-1169B2398D70}"/>
              </a:ext>
            </a:extLst>
          </p:cNvPr>
          <p:cNvGrpSpPr/>
          <p:nvPr/>
        </p:nvGrpSpPr>
        <p:grpSpPr>
          <a:xfrm>
            <a:off x="288076" y="4927739"/>
            <a:ext cx="1307098" cy="1124162"/>
            <a:chOff x="377148" y="4506432"/>
            <a:chExt cx="1583727" cy="14473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2B0E9B-94E6-9C86-62CE-2BC9EF36402D}"/>
                </a:ext>
              </a:extLst>
            </p:cNvPr>
            <p:cNvGrpSpPr/>
            <p:nvPr/>
          </p:nvGrpSpPr>
          <p:grpSpPr>
            <a:xfrm>
              <a:off x="377148" y="4582160"/>
              <a:ext cx="1583727" cy="1371600"/>
              <a:chOff x="2415174" y="3388360"/>
              <a:chExt cx="1090026" cy="89408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8AE37C0-584B-0DBA-6DD3-6DAE9B09B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8232" y="4139381"/>
                <a:ext cx="1056968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12DC8E-1DAB-39E7-4A27-50876B507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5120" y="3769360"/>
                <a:ext cx="0" cy="370021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CCA2630-DB28-8399-A96E-F1DC2F0F6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040" y="3764280"/>
                <a:ext cx="4267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1E52309-E3BD-D0C2-990D-0773DC5311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5872" y="3388360"/>
                <a:ext cx="0" cy="89408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7E82-2664-D8BA-270D-0073E82039E7}"/>
                  </a:ext>
                </a:extLst>
              </p:cNvPr>
              <p:cNvSpPr txBox="1"/>
              <p:nvPr/>
            </p:nvSpPr>
            <p:spPr>
              <a:xfrm>
                <a:off x="2415174" y="3637373"/>
                <a:ext cx="132080" cy="204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26F275-0BA9-9832-E68A-B7770E7E5F6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0189" y="4134302"/>
                    <a:ext cx="95986" cy="1433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26F275-0BA9-9832-E68A-B7770E7E5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0189" y="4134302"/>
                    <a:ext cx="95986" cy="1433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2" r="-36842" b="-5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407802-C335-EE3D-2A2B-A5BAD2F34B02}"/>
                    </a:ext>
                  </a:extLst>
                </p:cNvPr>
                <p:cNvSpPr txBox="1"/>
                <p:nvPr/>
              </p:nvSpPr>
              <p:spPr>
                <a:xfrm>
                  <a:off x="818582" y="4506432"/>
                  <a:ext cx="6003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407802-C335-EE3D-2A2B-A5BAD2F34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82" y="4506432"/>
                  <a:ext cx="60035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2346" r="-29630" b="-6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5CD06B5-5AF2-9862-2864-1EE8ED4FD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78" y="4221605"/>
            <a:ext cx="1260676" cy="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641448" y="391510"/>
            <a:ext cx="5216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Bigeminy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 b="7811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" b="785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EEE42-F82F-0611-2F97-523C8E65D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12" y="3381245"/>
            <a:ext cx="2980594" cy="9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004841" y="391510"/>
            <a:ext cx="648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Signal Fusion and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512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92D46-F3C0-44BC-AFF4-EB4995FE6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1" y="3474884"/>
            <a:ext cx="2523770" cy="7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FCEA2-A10F-6861-BDFE-5333BE33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UniMi Università degli studi di Milano Statale - UnidTest">
            <a:extLst>
              <a:ext uri="{FF2B5EF4-FFF2-40B4-BE49-F238E27FC236}">
                <a16:creationId xmlns:a16="http://schemas.microsoft.com/office/drawing/2014/main" id="{A126396A-9BC0-265A-B408-B268A246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169335"/>
            <a:ext cx="2997200" cy="100687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18347-0314-4D90-3720-B17F0226E824}"/>
              </a:ext>
            </a:extLst>
          </p:cNvPr>
          <p:cNvSpPr txBox="1"/>
          <p:nvPr/>
        </p:nvSpPr>
        <p:spPr>
          <a:xfrm>
            <a:off x="1026287" y="843677"/>
            <a:ext cx="7060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rgbClr val="E6EDF3"/>
                </a:solidFill>
              </a:rPr>
              <a:t>Long-term</a:t>
            </a:r>
          </a:p>
          <a:p>
            <a:r>
              <a:rPr lang="en-US" sz="5400" b="1" i="0" dirty="0">
                <a:solidFill>
                  <a:srgbClr val="E6EDF3"/>
                </a:solidFill>
              </a:rPr>
              <a:t>Atrial Fibrillation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2FD6A-5184-D558-29DD-099FF4B683C2}"/>
              </a:ext>
            </a:extLst>
          </p:cNvPr>
          <p:cNvSpPr txBox="1"/>
          <p:nvPr/>
        </p:nvSpPr>
        <p:spPr>
          <a:xfrm>
            <a:off x="1026286" y="3429000"/>
            <a:ext cx="485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Ali </a:t>
            </a:r>
            <a:r>
              <a:rPr lang="en-US" sz="2400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Tabaraei</a:t>
            </a:r>
            <a:endParaRPr lang="en-US" sz="24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FDB26-3BB2-F72B-CE5F-BFDF1CF80228}"/>
              </a:ext>
            </a:extLst>
          </p:cNvPr>
          <p:cNvSpPr txBox="1"/>
          <p:nvPr/>
        </p:nvSpPr>
        <p:spPr>
          <a:xfrm>
            <a:off x="1026286" y="5058104"/>
            <a:ext cx="485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Under the supervision of</a:t>
            </a:r>
          </a:p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Prof. Roberto Sassi and Massimo Walter </a:t>
            </a:r>
            <a:r>
              <a:rPr lang="en-US" sz="1600" i="0" dirty="0" err="1">
                <a:solidFill>
                  <a:schemeClr val="bg1">
                    <a:lumMod val="85000"/>
                  </a:schemeClr>
                </a:solidFill>
              </a:rPr>
              <a:t>Rivolta</a:t>
            </a:r>
            <a:endParaRPr lang="en-US" sz="1600" i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DF4CF-AC2C-22C3-A014-4897D6B2E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2E91A4-F272-83BD-B748-AD8AD7D754D0}"/>
              </a:ext>
            </a:extLst>
          </p:cNvPr>
          <p:cNvGrpSpPr/>
          <p:nvPr/>
        </p:nvGrpSpPr>
        <p:grpSpPr>
          <a:xfrm>
            <a:off x="5886047" y="0"/>
            <a:ext cx="15724208" cy="17024608"/>
            <a:chOff x="5886047" y="0"/>
            <a:chExt cx="15724208" cy="170246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1389C-8546-FB0C-BFFE-7E62E98C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047" y="0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11499E-F881-49AB-A0F9-028FB520D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" r="2787"/>
            <a:stretch/>
          </p:blipFill>
          <p:spPr>
            <a:xfrm rot="5400000">
              <a:off x="8214825" y="3629177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6CBA4C-A95E-5864-7075-D773F1E951B3}"/>
              </a:ext>
            </a:extLst>
          </p:cNvPr>
          <p:cNvSpPr txBox="1"/>
          <p:nvPr/>
        </p:nvSpPr>
        <p:spPr>
          <a:xfrm>
            <a:off x="-4569884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LTAF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0A45D-B5AE-1073-4CC0-9F765D72A612}"/>
              </a:ext>
            </a:extLst>
          </p:cNvPr>
          <p:cNvSpPr txBox="1"/>
          <p:nvPr/>
        </p:nvSpPr>
        <p:spPr>
          <a:xfrm>
            <a:off x="-4785359" y="2206495"/>
            <a:ext cx="28346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84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long-term ECG recordings of subjects with paroxysmal or sustained atrial fibrillation (AF)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Typically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24 to 25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hours long each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Two-lead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ECG signals digitized at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128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Hz with 12-bit resolution over a 20 mV range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spcAft>
                <a:spcPts val="1200"/>
              </a:spcAft>
            </a:pP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07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004841" y="391510"/>
            <a:ext cx="648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Signal Fusion and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512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92D46-F3C0-44BC-AFF4-EB4995FE6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1" y="3474884"/>
            <a:ext cx="2523770" cy="726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EF231-879E-CF18-6E61-E08625AEFEC6}"/>
              </a:ext>
            </a:extLst>
          </p:cNvPr>
          <p:cNvSpPr txBox="1"/>
          <p:nvPr/>
        </p:nvSpPr>
        <p:spPr>
          <a:xfrm>
            <a:off x="-13899432" y="2151727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</a:rPr>
              <a:t>How Good</a:t>
            </a:r>
            <a:r>
              <a:rPr lang="en-US" sz="8000" b="1" dirty="0">
                <a:solidFill>
                  <a:schemeClr val="bg1"/>
                </a:solidFill>
              </a:rPr>
              <a:t>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</p:spTree>
    <p:extLst>
      <p:ext uri="{BB962C8B-B14F-4D97-AF65-F5344CB8AC3E}">
        <p14:creationId xmlns:p14="http://schemas.microsoft.com/office/powerpoint/2010/main" val="424264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2151727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</a:rPr>
              <a:t>How Good</a:t>
            </a:r>
            <a:r>
              <a:rPr lang="en-US" sz="8000" b="1" dirty="0">
                <a:solidFill>
                  <a:schemeClr val="bg1"/>
                </a:solidFill>
              </a:rPr>
              <a:t>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1123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005840"/>
            <a:ext cx="9982200" cy="5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468" y="1005840"/>
            <a:ext cx="9940866" cy="5363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2378-B9FF-2073-6865-9C566C08F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46154" r="24495" b="46960"/>
          <a:stretch/>
        </p:blipFill>
        <p:spPr>
          <a:xfrm>
            <a:off x="3144868" y="4943790"/>
            <a:ext cx="8450930" cy="7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39286F-55FB-FC8D-9666-B8C5F04E4023}"/>
              </a:ext>
            </a:extLst>
          </p:cNvPr>
          <p:cNvSpPr/>
          <p:nvPr/>
        </p:nvSpPr>
        <p:spPr>
          <a:xfrm>
            <a:off x="3192780" y="485140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CFBDF6-742C-8626-B2D3-7C493E80B277}"/>
              </a:ext>
            </a:extLst>
          </p:cNvPr>
          <p:cNvSpPr/>
          <p:nvPr/>
        </p:nvSpPr>
        <p:spPr>
          <a:xfrm>
            <a:off x="4343400" y="354838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33FA52-4AFC-57B7-434C-1E4485BEBA43}"/>
              </a:ext>
            </a:extLst>
          </p:cNvPr>
          <p:cNvSpPr/>
          <p:nvPr/>
        </p:nvSpPr>
        <p:spPr>
          <a:xfrm>
            <a:off x="5585460" y="359410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AB410-8291-A182-7BBA-B91374B38D78}"/>
              </a:ext>
            </a:extLst>
          </p:cNvPr>
          <p:cNvSpPr/>
          <p:nvPr/>
        </p:nvSpPr>
        <p:spPr>
          <a:xfrm>
            <a:off x="6652260" y="482854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B309BE-6525-A7AE-7530-45F8B041C528}"/>
              </a:ext>
            </a:extLst>
          </p:cNvPr>
          <p:cNvSpPr/>
          <p:nvPr/>
        </p:nvSpPr>
        <p:spPr>
          <a:xfrm>
            <a:off x="8122920" y="39446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C96A6A-1DB7-E3FC-2A0F-7240A458C489}"/>
              </a:ext>
            </a:extLst>
          </p:cNvPr>
          <p:cNvSpPr/>
          <p:nvPr/>
        </p:nvSpPr>
        <p:spPr>
          <a:xfrm>
            <a:off x="9265920" y="384556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48EA41-1321-4AB2-99D9-C0816F1492FE}"/>
              </a:ext>
            </a:extLst>
          </p:cNvPr>
          <p:cNvSpPr/>
          <p:nvPr/>
        </p:nvSpPr>
        <p:spPr>
          <a:xfrm>
            <a:off x="10363200" y="40589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B3D780-896F-0A22-E1B7-F44E665E5631}"/>
              </a:ext>
            </a:extLst>
          </p:cNvPr>
          <p:cNvSpPr/>
          <p:nvPr/>
        </p:nvSpPr>
        <p:spPr>
          <a:xfrm>
            <a:off x="11353800" y="43637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3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727DBA-4E4D-F46A-D3A7-3B52FCAF8DBC}"/>
              </a:ext>
            </a:extLst>
          </p:cNvPr>
          <p:cNvSpPr txBox="1"/>
          <p:nvPr/>
        </p:nvSpPr>
        <p:spPr>
          <a:xfrm>
            <a:off x="-12416208" y="2767280"/>
            <a:ext cx="8868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Always THAT good?</a:t>
            </a:r>
          </a:p>
        </p:txBody>
      </p:sp>
    </p:spTree>
    <p:extLst>
      <p:ext uri="{BB962C8B-B14F-4D97-AF65-F5344CB8AC3E}">
        <p14:creationId xmlns:p14="http://schemas.microsoft.com/office/powerpoint/2010/main" val="65629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661589" y="2767280"/>
            <a:ext cx="8868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Always THAT good?</a:t>
            </a:r>
          </a:p>
        </p:txBody>
      </p:sp>
    </p:spTree>
    <p:extLst>
      <p:ext uri="{BB962C8B-B14F-4D97-AF65-F5344CB8AC3E}">
        <p14:creationId xmlns:p14="http://schemas.microsoft.com/office/powerpoint/2010/main" val="25562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5497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43" y="421784"/>
            <a:ext cx="9720528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248" y="421784"/>
            <a:ext cx="9685717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C58E3-47EE-2A41-3C72-2BB8ADA9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D2569-1D0F-FA22-8164-56396341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5CEC1D-554B-80DD-9DE9-787CD8700AA5}"/>
              </a:ext>
            </a:extLst>
          </p:cNvPr>
          <p:cNvGrpSpPr/>
          <p:nvPr/>
        </p:nvGrpSpPr>
        <p:grpSpPr>
          <a:xfrm>
            <a:off x="-3139440" y="-1765935"/>
            <a:ext cx="15723817" cy="16950369"/>
            <a:chOff x="-3139440" y="-1765935"/>
            <a:chExt cx="15723817" cy="16950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F7C9EB-4788-93F0-0AD8-DFEB344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39440" y="-1765935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869588-6683-2140-6E71-B7FF3621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" r="2787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A4AFC0-08D2-434B-C39D-ABE1B985F51F}"/>
              </a:ext>
            </a:extLst>
          </p:cNvPr>
          <p:cNvSpPr txBox="1"/>
          <p:nvPr/>
        </p:nvSpPr>
        <p:spPr>
          <a:xfrm>
            <a:off x="748876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LTAF 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DE9FC-4D28-3C02-FF2E-A76A81391A62}"/>
              </a:ext>
            </a:extLst>
          </p:cNvPr>
          <p:cNvSpPr txBox="1"/>
          <p:nvPr/>
        </p:nvSpPr>
        <p:spPr>
          <a:xfrm>
            <a:off x="533401" y="2206495"/>
            <a:ext cx="28346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84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long-term ECG recordings of subjects with paroxysmal or sustained atrial fibrillation (AF)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Typically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24 to 25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hours long each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Two-lead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ECG signals digitized at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128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Hz with 12-bit resolution over a 20 mV range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spcAft>
                <a:spcPts val="1200"/>
              </a:spcAft>
            </a:pP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1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248" y="421784"/>
            <a:ext cx="9685717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459" y="421784"/>
            <a:ext cx="9659296" cy="6139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B40370-64C7-5004-74F4-E5932752E5AF}"/>
              </a:ext>
            </a:extLst>
          </p:cNvPr>
          <p:cNvSpPr txBox="1"/>
          <p:nvPr/>
        </p:nvSpPr>
        <p:spPr>
          <a:xfrm>
            <a:off x="-11966863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6802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106097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DE5CD-69A8-0DBD-8688-7D5FEF392B76}"/>
              </a:ext>
            </a:extLst>
          </p:cNvPr>
          <p:cNvSpPr txBox="1"/>
          <p:nvPr/>
        </p:nvSpPr>
        <p:spPr>
          <a:xfrm>
            <a:off x="-5052832" y="741235"/>
            <a:ext cx="50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F0528-8834-67ED-E4C0-491C809402C1}"/>
              </a:ext>
            </a:extLst>
          </p:cNvPr>
          <p:cNvSpPr txBox="1"/>
          <p:nvPr/>
        </p:nvSpPr>
        <p:spPr>
          <a:xfrm>
            <a:off x="-10520671" y="2430699"/>
            <a:ext cx="1024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S. Petrutiu, A.V. Sahakian, S. Swiryn, Abrupt changes in fibrillatory wave characteristics at the termination of paroxysmal atrial fibrillation in humans, Europace 9 (2007) 466–470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A.L. Goldberger, L.A. Amaral, L. Glass, J.M. Hausdorff, P.C. Ivanov, R.G. Mark, J.E. Mietus, G.B. Moody, C.K. Peng, H.E. Stanley, PhysioBank, PhysioToolkit, and PhysioNet: components of a new research resource for complex physiologic signals, Circulation 101 (2000) E215–E220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 Petrėnas, V. Marozas, L. Sörnmo, Low-complexity detection of atrial fibrillation in continuous long-term monitoring, Computers in Biology and Medicine, 65, 184-191, 2015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1480362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53FAA-391A-227D-EED6-ABCA0620FCC3}"/>
              </a:ext>
            </a:extLst>
          </p:cNvPr>
          <p:cNvSpPr txBox="1"/>
          <p:nvPr/>
        </p:nvSpPr>
        <p:spPr>
          <a:xfrm>
            <a:off x="3559180" y="741235"/>
            <a:ext cx="50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E4F7-2415-67AB-FAB6-DE45A0BA7416}"/>
              </a:ext>
            </a:extLst>
          </p:cNvPr>
          <p:cNvSpPr txBox="1"/>
          <p:nvPr/>
        </p:nvSpPr>
        <p:spPr>
          <a:xfrm>
            <a:off x="974690" y="2430699"/>
            <a:ext cx="1024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S. Petrutiu, A.V. Sahakian, S. Swiryn, Abrupt changes in fibrillatory wave characteristics at the termination of paroxysmal atrial fibrillation in humans, Europace 9 (2007) 466–470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A.L. Goldberger, L.A. Amaral, L. Glass, J.M. Hausdorff, P.C. Ivanov, R.G. Mark, J.E. Mietus, G.B. Moody, C.K. Peng, H.E. Stanley, PhysioBank, PhysioToolkit, and PhysioNet: components of a new research resource for complex physiologic signals, Circulation 101 (2000) E215–E220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 Petrėnas, V. Marozas, L. Sörnmo, Low-complexity detection of atrial fibrillation in continuous long-term monitoring, Computers in Biology and Medicine, 65, 184-191, 2015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2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C58E3-47EE-2A41-3C72-2BB8ADA9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D2569-1D0F-FA22-8164-56396341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5CEC1D-554B-80DD-9DE9-787CD8700AA5}"/>
              </a:ext>
            </a:extLst>
          </p:cNvPr>
          <p:cNvGrpSpPr/>
          <p:nvPr/>
        </p:nvGrpSpPr>
        <p:grpSpPr>
          <a:xfrm>
            <a:off x="-3139440" y="-1765935"/>
            <a:ext cx="15723817" cy="16950369"/>
            <a:chOff x="-3139440" y="-1765935"/>
            <a:chExt cx="15723817" cy="16950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F7C9EB-4788-93F0-0AD8-DFEB344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39440" y="-1765935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869588-6683-2140-6E71-B7FF3621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220176-F3BE-4F31-5A0F-9BDEE351FDE8}"/>
              </a:ext>
            </a:extLst>
          </p:cNvPr>
          <p:cNvSpPr txBox="1"/>
          <p:nvPr/>
        </p:nvSpPr>
        <p:spPr>
          <a:xfrm>
            <a:off x="748876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Paper 2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056D625-E695-39A4-5E30-8AF2EE6BC30B}"/>
              </a:ext>
            </a:extLst>
          </p:cNvPr>
          <p:cNvSpPr/>
          <p:nvPr/>
        </p:nvSpPr>
        <p:spPr>
          <a:xfrm rot="20722179">
            <a:off x="-398652" y="1555359"/>
            <a:ext cx="2804442" cy="73152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1339F1F-D702-CAC4-159C-CFB04D8E1391}"/>
              </a:ext>
            </a:extLst>
          </p:cNvPr>
          <p:cNvSpPr/>
          <p:nvPr/>
        </p:nvSpPr>
        <p:spPr>
          <a:xfrm rot="20722179">
            <a:off x="796604" y="1557864"/>
            <a:ext cx="1427057" cy="48729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62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247986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5161632" y="3026900"/>
            <a:ext cx="3991203" cy="2887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8699110" y="5268277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74548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7437-9EDF-E68D-8742-2B986922E539}"/>
              </a:ext>
            </a:extLst>
          </p:cNvPr>
          <p:cNvSpPr txBox="1"/>
          <p:nvPr/>
        </p:nvSpPr>
        <p:spPr>
          <a:xfrm>
            <a:off x="4888113" y="2352174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33978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690</Words>
  <Application>Microsoft Office PowerPoint</Application>
  <PresentationFormat>Widescreen</PresentationFormat>
  <Paragraphs>112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alita</dc:creator>
  <cp:lastModifiedBy>alita</cp:lastModifiedBy>
  <cp:revision>5</cp:revision>
  <dcterms:created xsi:type="dcterms:W3CDTF">2023-12-20T14:57:51Z</dcterms:created>
  <dcterms:modified xsi:type="dcterms:W3CDTF">2024-01-23T15:51:25Z</dcterms:modified>
</cp:coreProperties>
</file>